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Alexandria Medium" panose="020B0604020202020204" charset="-78"/>
      <p:regular r:id="rId9"/>
    </p:embeddedFont>
    <p:embeddedFont>
      <p:font typeface="Arimo" panose="020B0604020202020204" charset="0"/>
      <p:regular r:id="rId10"/>
    </p:embeddedFont>
    <p:embeddedFont>
      <p:font typeface="Arimo Bold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87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17.02.2026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92238" y="3836641"/>
            <a:ext cx="8477698" cy="924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>
                <a:solidFill>
                  <a:srgbClr val="5B6E8C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Online Sales Dashboard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5081140"/>
            <a:ext cx="9445523" cy="881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5B6E8C"/>
                </a:solidFill>
                <a:latin typeface="Arimo"/>
                <a:ea typeface="Arimo"/>
                <a:cs typeface="Arimo"/>
                <a:sym typeface="Arimo"/>
              </a:rPr>
              <a:t>Data Analyst Internship – Task 4 </a:t>
            </a:r>
          </a:p>
          <a:p>
            <a:pPr algn="l">
              <a:lnSpc>
                <a:spcPts val="3562"/>
              </a:lnSpc>
            </a:pPr>
            <a:endParaRPr lang="en-US" sz="2187">
              <a:solidFill>
                <a:srgbClr val="5B6E8C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2238" y="5853703"/>
            <a:ext cx="9445523" cy="433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6E8C"/>
                </a:solidFill>
                <a:latin typeface="Arimo"/>
                <a:ea typeface="Arimo"/>
                <a:cs typeface="Arimo"/>
                <a:sym typeface="Arimo"/>
              </a:rPr>
              <a:t>Prepared by: Nigam Pranay Mehta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2238" y="1490662"/>
            <a:ext cx="16303522" cy="839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1" dirty="0">
                <a:solidFill>
                  <a:srgbClr val="5B6E8C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Dashboard Overview: Your Sales at a Glance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2876998"/>
            <a:ext cx="16303523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6E8C"/>
                </a:solidFill>
                <a:latin typeface="Arimo"/>
                <a:ea typeface="Arimo"/>
                <a:cs typeface="Arimo"/>
                <a:sym typeface="Arimo"/>
              </a:rPr>
              <a:t>This comprehensive Power BI dashboard offers a complete overview of online sales performance, designed for intuitive business monitoring.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92238" y="4207964"/>
            <a:ext cx="838200" cy="838200"/>
            <a:chOff x="0" y="0"/>
            <a:chExt cx="1117600" cy="11176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1117600" cy="1117600"/>
            </a:xfrm>
            <a:custGeom>
              <a:avLst/>
              <a:gdLst/>
              <a:ahLst/>
              <a:cxnLst/>
              <a:rect l="l" t="t" r="r" b="b"/>
              <a:pathLst>
                <a:path w="1117600" h="1117600">
                  <a:moveTo>
                    <a:pt x="0" y="0"/>
                  </a:moveTo>
                  <a:lnTo>
                    <a:pt x="1117600" y="0"/>
                  </a:lnTo>
                  <a:lnTo>
                    <a:pt x="1117600" y="1117600"/>
                  </a:lnTo>
                  <a:lnTo>
                    <a:pt x="0" y="1117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184797" y="4188914"/>
            <a:ext cx="2617441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5B6E8C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Sales Distribution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84797" y="5159131"/>
            <a:ext cx="2617441" cy="2372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6E8C"/>
                </a:solidFill>
                <a:latin typeface="Arimo"/>
                <a:ea typeface="Arimo"/>
                <a:cs typeface="Arimo"/>
                <a:sym typeface="Arimo"/>
              </a:rPr>
              <a:t>Detailed breakdown of sales by category and sub-category, revealing top performers.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5156597" y="4207964"/>
            <a:ext cx="838200" cy="838200"/>
            <a:chOff x="0" y="0"/>
            <a:chExt cx="1117600" cy="1117600"/>
          </a:xfrm>
        </p:grpSpPr>
        <p:sp>
          <p:nvSpPr>
            <p:cNvPr id="13" name="Freeform 13" descr="preencoded.png"/>
            <p:cNvSpPr/>
            <p:nvPr/>
          </p:nvSpPr>
          <p:spPr>
            <a:xfrm>
              <a:off x="0" y="0"/>
              <a:ext cx="1117600" cy="1117600"/>
            </a:xfrm>
            <a:custGeom>
              <a:avLst/>
              <a:gdLst/>
              <a:ahLst/>
              <a:cxnLst/>
              <a:rect l="l" t="t" r="r" b="b"/>
              <a:pathLst>
                <a:path w="1117600" h="1117600">
                  <a:moveTo>
                    <a:pt x="0" y="0"/>
                  </a:moveTo>
                  <a:lnTo>
                    <a:pt x="1117600" y="0"/>
                  </a:lnTo>
                  <a:lnTo>
                    <a:pt x="1117600" y="1117600"/>
                  </a:lnTo>
                  <a:lnTo>
                    <a:pt x="0" y="1117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349155" y="4188914"/>
            <a:ext cx="2617584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5B6E8C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Monthly Sales Trend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349155" y="5159131"/>
            <a:ext cx="2617584" cy="2372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6E8C"/>
                </a:solidFill>
                <a:latin typeface="Arimo"/>
                <a:ea typeface="Arimo"/>
                <a:cs typeface="Arimo"/>
                <a:sym typeface="Arimo"/>
              </a:rPr>
              <a:t>Visualisation of sales fluctuations over time to identify seasonal patterns and growth areas.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321108" y="4207964"/>
            <a:ext cx="838200" cy="838200"/>
            <a:chOff x="0" y="0"/>
            <a:chExt cx="1117600" cy="1117600"/>
          </a:xfrm>
        </p:grpSpPr>
        <p:sp>
          <p:nvSpPr>
            <p:cNvPr id="17" name="Freeform 17" descr="preencoded.png"/>
            <p:cNvSpPr/>
            <p:nvPr/>
          </p:nvSpPr>
          <p:spPr>
            <a:xfrm>
              <a:off x="0" y="0"/>
              <a:ext cx="1117600" cy="1117600"/>
            </a:xfrm>
            <a:custGeom>
              <a:avLst/>
              <a:gdLst/>
              <a:ahLst/>
              <a:cxnLst/>
              <a:rect l="l" t="t" r="r" b="b"/>
              <a:pathLst>
                <a:path w="1117600" h="1117600">
                  <a:moveTo>
                    <a:pt x="0" y="0"/>
                  </a:moveTo>
                  <a:lnTo>
                    <a:pt x="1117600" y="0"/>
                  </a:lnTo>
                  <a:lnTo>
                    <a:pt x="1117600" y="1117600"/>
                  </a:lnTo>
                  <a:lnTo>
                    <a:pt x="0" y="1117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513666" y="4188914"/>
            <a:ext cx="2617584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5B6E8C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Regional Performance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513666" y="5159131"/>
            <a:ext cx="2617584" cy="282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6E8C"/>
                </a:solidFill>
                <a:latin typeface="Arimo"/>
                <a:ea typeface="Arimo"/>
                <a:cs typeface="Arimo"/>
                <a:sym typeface="Arimo"/>
              </a:rPr>
              <a:t>Geographical spread of sales and quantity, pinpointing high-performing states and cities.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3485609" y="4207964"/>
            <a:ext cx="838200" cy="838200"/>
            <a:chOff x="0" y="0"/>
            <a:chExt cx="1117600" cy="1117600"/>
          </a:xfrm>
        </p:grpSpPr>
        <p:sp>
          <p:nvSpPr>
            <p:cNvPr id="21" name="Freeform 21" descr="preencoded.png"/>
            <p:cNvSpPr/>
            <p:nvPr/>
          </p:nvSpPr>
          <p:spPr>
            <a:xfrm>
              <a:off x="0" y="0"/>
              <a:ext cx="1117600" cy="1117600"/>
            </a:xfrm>
            <a:custGeom>
              <a:avLst/>
              <a:gdLst/>
              <a:ahLst/>
              <a:cxnLst/>
              <a:rect l="l" t="t" r="r" b="b"/>
              <a:pathLst>
                <a:path w="1117600" h="1117600">
                  <a:moveTo>
                    <a:pt x="0" y="0"/>
                  </a:moveTo>
                  <a:lnTo>
                    <a:pt x="1117600" y="0"/>
                  </a:lnTo>
                  <a:lnTo>
                    <a:pt x="1117600" y="1117600"/>
                  </a:lnTo>
                  <a:lnTo>
                    <a:pt x="0" y="1117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4678177" y="4188914"/>
            <a:ext cx="2617584" cy="90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5B6E8C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Payment Analysis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678177" y="5159131"/>
            <a:ext cx="2617584" cy="2372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6E8C"/>
                </a:solidFill>
                <a:latin typeface="Arimo"/>
                <a:ea typeface="Arimo"/>
                <a:cs typeface="Arimo"/>
                <a:sym typeface="Arimo"/>
              </a:rPr>
              <a:t>Insights into customer payment preferences and key performance indicators (KPIs).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92238" y="8199834"/>
            <a:ext cx="16303523" cy="558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5B6E8C"/>
                </a:solidFill>
                <a:latin typeface="Arimo"/>
                <a:ea typeface="Arimo"/>
                <a:cs typeface="Arimo"/>
                <a:sym typeface="Arimo"/>
              </a:rPr>
              <a:t>Interactive filters are provided for: Category, Sub-Category, State &amp; City, ensuring dynamic data exploration.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635183" y="1623270"/>
            <a:ext cx="9421416" cy="722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7"/>
              </a:lnSpc>
            </a:pPr>
            <a:r>
              <a:rPr lang="en-US" sz="4312" b="1">
                <a:solidFill>
                  <a:srgbClr val="5B6E8C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Key Performance Indicators (KPIs)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35183" y="2549281"/>
            <a:ext cx="9875634" cy="690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687">
                <a:solidFill>
                  <a:srgbClr val="5B6E8C"/>
                </a:solidFill>
                <a:latin typeface="Arimo"/>
                <a:ea typeface="Arimo"/>
                <a:cs typeface="Arimo"/>
                <a:sym typeface="Arimo"/>
              </a:rPr>
              <a:t>The dashboard clearly highlights four major KPIs, providing an immediate snapshot of overall business health and performance: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35183" y="3651199"/>
            <a:ext cx="3146974" cy="627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9"/>
              </a:lnSpc>
            </a:pPr>
            <a:r>
              <a:rPr lang="en-US" sz="5749" b="1">
                <a:solidFill>
                  <a:srgbClr val="5B6E8C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438K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20768" y="4510983"/>
            <a:ext cx="2775642" cy="356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2125" b="1">
                <a:solidFill>
                  <a:srgbClr val="5B6E8C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Total Sales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35183" y="4914605"/>
            <a:ext cx="3146974" cy="690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7"/>
              </a:lnSpc>
            </a:pPr>
            <a:r>
              <a:rPr lang="en-US" sz="1687">
                <a:solidFill>
                  <a:srgbClr val="5B6E8C"/>
                </a:solidFill>
                <a:latin typeface="Arimo"/>
                <a:ea typeface="Arimo"/>
                <a:cs typeface="Arimo"/>
                <a:sym typeface="Arimo"/>
              </a:rPr>
              <a:t>Cumulative revenue generated over the period.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999441" y="3651199"/>
            <a:ext cx="3146974" cy="627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9"/>
              </a:lnSpc>
            </a:pPr>
            <a:r>
              <a:rPr lang="en-US" sz="5749" b="1">
                <a:solidFill>
                  <a:srgbClr val="5B6E8C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37K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185027" y="4510983"/>
            <a:ext cx="2775642" cy="356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2125" b="1">
                <a:solidFill>
                  <a:srgbClr val="5B6E8C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Total Profit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999441" y="4914605"/>
            <a:ext cx="3146974" cy="690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7"/>
              </a:lnSpc>
            </a:pPr>
            <a:r>
              <a:rPr lang="en-US" sz="1687">
                <a:solidFill>
                  <a:srgbClr val="5B6E8C"/>
                </a:solidFill>
                <a:latin typeface="Arimo"/>
                <a:ea typeface="Arimo"/>
                <a:cs typeface="Arimo"/>
                <a:sym typeface="Arimo"/>
              </a:rPr>
              <a:t>Overall profit achieved after deducting costs.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363700" y="3651199"/>
            <a:ext cx="3147117" cy="627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9"/>
              </a:lnSpc>
            </a:pPr>
            <a:r>
              <a:rPr lang="en-US" sz="5749" b="1">
                <a:solidFill>
                  <a:srgbClr val="5B6E8C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6K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549438" y="4510983"/>
            <a:ext cx="2775642" cy="356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2125" b="1">
                <a:solidFill>
                  <a:srgbClr val="5B6E8C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Quantity Sold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363700" y="4914605"/>
            <a:ext cx="3147117" cy="690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7"/>
              </a:lnSpc>
            </a:pPr>
            <a:r>
              <a:rPr lang="en-US" sz="1687">
                <a:solidFill>
                  <a:srgbClr val="5B6E8C"/>
                </a:solidFill>
                <a:latin typeface="Arimo"/>
                <a:ea typeface="Arimo"/>
                <a:cs typeface="Arimo"/>
                <a:sym typeface="Arimo"/>
              </a:rPr>
              <a:t>Total number of units dispatched to customers.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999441" y="6168781"/>
            <a:ext cx="3146974" cy="627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9"/>
              </a:lnSpc>
            </a:pPr>
            <a:r>
              <a:rPr lang="en-US" sz="5749" b="1">
                <a:solidFill>
                  <a:srgbClr val="5B6E8C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8.44%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185027" y="7028555"/>
            <a:ext cx="2775642" cy="356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</a:pPr>
            <a:r>
              <a:rPr lang="en-US" sz="2125" b="1">
                <a:solidFill>
                  <a:srgbClr val="5B6E8C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Profit Margin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999441" y="7432177"/>
            <a:ext cx="3146974" cy="690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7"/>
              </a:lnSpc>
            </a:pPr>
            <a:r>
              <a:rPr lang="en-US" sz="1687">
                <a:solidFill>
                  <a:srgbClr val="5B6E8C"/>
                </a:solidFill>
                <a:latin typeface="Arimo"/>
                <a:ea typeface="Arimo"/>
                <a:cs typeface="Arimo"/>
                <a:sym typeface="Arimo"/>
              </a:rPr>
              <a:t>Percentage of revenue retained as profit.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635183" y="8261147"/>
            <a:ext cx="9875634" cy="373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687">
                <a:solidFill>
                  <a:srgbClr val="5B6E8C"/>
                </a:solidFill>
                <a:latin typeface="Arimo"/>
                <a:ea typeface="Arimo"/>
                <a:cs typeface="Arimo"/>
                <a:sym typeface="Arimo"/>
              </a:rPr>
              <a:t>These indicators enable quick assessment and strategic focus.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60822" y="1160412"/>
            <a:ext cx="9667875" cy="787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4812" b="1">
                <a:solidFill>
                  <a:srgbClr val="5B6E8C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In-depth Sales &amp; Trend Analysis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60822" y="2741409"/>
            <a:ext cx="10558015" cy="5892698"/>
            <a:chOff x="0" y="0"/>
            <a:chExt cx="14077353" cy="7856931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4077314" cy="7856982"/>
            </a:xfrm>
            <a:custGeom>
              <a:avLst/>
              <a:gdLst/>
              <a:ahLst/>
              <a:cxnLst/>
              <a:rect l="l" t="t" r="r" b="b"/>
              <a:pathLst>
                <a:path w="14077314" h="7856982">
                  <a:moveTo>
                    <a:pt x="0" y="0"/>
                  </a:moveTo>
                  <a:lnTo>
                    <a:pt x="14077314" y="0"/>
                  </a:lnTo>
                  <a:lnTo>
                    <a:pt x="14077314" y="7856982"/>
                  </a:lnTo>
                  <a:lnTo>
                    <a:pt x="0" y="78569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48" b="-47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028437" y="2374402"/>
            <a:ext cx="5408114" cy="155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874">
                <a:solidFill>
                  <a:srgbClr val="5B6E8C"/>
                </a:solidFill>
                <a:latin typeface="Arimo"/>
                <a:ea typeface="Arimo"/>
                <a:cs typeface="Arimo"/>
                <a:sym typeface="Arimo"/>
              </a:rPr>
              <a:t>Analysing the monthly sales trend reveals critical fluctuations throughout the year, enabling proactive planning for peak and off-peak seasons.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28437" y="4036219"/>
            <a:ext cx="5408114" cy="155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874">
                <a:solidFill>
                  <a:srgbClr val="5B6E8C"/>
                </a:solidFill>
                <a:latin typeface="Arimo"/>
                <a:ea typeface="Arimo"/>
                <a:cs typeface="Arimo"/>
                <a:sym typeface="Arimo"/>
              </a:rPr>
              <a:t>Category-wise sales data pinpoints </a:t>
            </a:r>
            <a:r>
              <a:rPr lang="en-US" sz="1874" b="1">
                <a:solidFill>
                  <a:srgbClr val="5B6E8C"/>
                </a:solidFill>
                <a:latin typeface="Arimo Bold"/>
                <a:ea typeface="Arimo Bold"/>
                <a:cs typeface="Arimo Bold"/>
                <a:sym typeface="Arimo Bold"/>
              </a:rPr>
              <a:t>Electronics</a:t>
            </a:r>
            <a:r>
              <a:rPr lang="en-US" sz="1874">
                <a:solidFill>
                  <a:srgbClr val="5B6E8C"/>
                </a:solidFill>
                <a:latin typeface="Arimo"/>
                <a:ea typeface="Arimo"/>
                <a:cs typeface="Arimo"/>
                <a:sym typeface="Arimo"/>
              </a:rPr>
              <a:t> as a consistently strong contributor to overall revenue, underscoring its market dominance.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28437" y="5698036"/>
            <a:ext cx="5408114" cy="155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874">
                <a:solidFill>
                  <a:srgbClr val="5B6E8C"/>
                </a:solidFill>
                <a:latin typeface="Arimo"/>
                <a:ea typeface="Arimo"/>
                <a:cs typeface="Arimo"/>
                <a:sym typeface="Arimo"/>
              </a:rPr>
              <a:t>A deep dive into sub-category performance highlights specific product segments that are outperforming others, guiding inventory and marketing strategies.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028437" y="7359853"/>
            <a:ext cx="5408114" cy="1555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1874">
                <a:solidFill>
                  <a:srgbClr val="5B6E8C"/>
                </a:solidFill>
                <a:latin typeface="Arimo"/>
                <a:ea typeface="Arimo"/>
                <a:cs typeface="Arimo"/>
                <a:sym typeface="Arimo"/>
              </a:rPr>
              <a:t>The state-wise quantity spread exposes variations in demand across different regions, providing insights for targeted distribution and expansion efforts.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79872" y="1318022"/>
            <a:ext cx="13598128" cy="743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4937" b="1" dirty="0">
                <a:solidFill>
                  <a:srgbClr val="5B6E8C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Payment &amp; Regional Insights for Growth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79872" y="2765079"/>
            <a:ext cx="10528697" cy="5876477"/>
            <a:chOff x="0" y="0"/>
            <a:chExt cx="14038262" cy="7835303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4038326" cy="7835265"/>
            </a:xfrm>
            <a:custGeom>
              <a:avLst/>
              <a:gdLst/>
              <a:ahLst/>
              <a:cxnLst/>
              <a:rect l="l" t="t" r="r" b="b"/>
              <a:pathLst>
                <a:path w="14038326" h="7835265">
                  <a:moveTo>
                    <a:pt x="0" y="0"/>
                  </a:moveTo>
                  <a:lnTo>
                    <a:pt x="14038326" y="0"/>
                  </a:lnTo>
                  <a:lnTo>
                    <a:pt x="14038326" y="7835265"/>
                  </a:lnTo>
                  <a:lnTo>
                    <a:pt x="0" y="78352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0" b="-2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031266" y="2581275"/>
            <a:ext cx="5386235" cy="2352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937">
                <a:solidFill>
                  <a:srgbClr val="5B6E8C"/>
                </a:solidFill>
                <a:latin typeface="Arimo"/>
                <a:ea typeface="Arimo"/>
                <a:cs typeface="Arimo"/>
                <a:sym typeface="Arimo"/>
              </a:rPr>
              <a:t>The analysis of payment methods indicates that </a:t>
            </a:r>
            <a:r>
              <a:rPr lang="en-US" sz="1937" b="1">
                <a:solidFill>
                  <a:srgbClr val="5B6E8C"/>
                </a:solidFill>
                <a:latin typeface="Arimo Bold"/>
                <a:ea typeface="Arimo Bold"/>
                <a:cs typeface="Arimo Bold"/>
                <a:sym typeface="Arimo Bold"/>
              </a:rPr>
              <a:t>Cash on Delivery (COD)</a:t>
            </a:r>
            <a:r>
              <a:rPr lang="en-US" sz="1937">
                <a:solidFill>
                  <a:srgbClr val="5B6E8C"/>
                </a:solidFill>
                <a:latin typeface="Arimo"/>
                <a:ea typeface="Arimo"/>
                <a:cs typeface="Arimo"/>
                <a:sym typeface="Arimo"/>
              </a:rPr>
              <a:t> is the most frequently used option by customers, suggesting a preference for secure post-receipt payments or a demographic that relies less on digital transactions.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31266" y="5058070"/>
            <a:ext cx="5386235" cy="1593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937">
                <a:solidFill>
                  <a:srgbClr val="5B6E8C"/>
                </a:solidFill>
                <a:latin typeface="Arimo"/>
                <a:ea typeface="Arimo"/>
                <a:cs typeface="Arimo"/>
                <a:sym typeface="Arimo"/>
              </a:rPr>
              <a:t>Further examination reveals that certain states contribute significantly higher sales volume, acting as key markets for the business.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31266" y="6776142"/>
            <a:ext cx="5386235" cy="1973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1937">
                <a:solidFill>
                  <a:srgbClr val="5B6E8C"/>
                </a:solidFill>
                <a:latin typeface="Arimo"/>
                <a:ea typeface="Arimo"/>
                <a:cs typeface="Arimo"/>
                <a:sym typeface="Arimo"/>
              </a:rPr>
              <a:t>Conversely, areas with lower sales distribution present a considerable scope for targeted expansion and growth initiatives, leveraging localised marketing strategies or product offerings.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8288000" cy="3378251"/>
            <a:chOff x="0" y="0"/>
            <a:chExt cx="24384000" cy="4504334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0" cy="4504309"/>
            </a:xfrm>
            <a:custGeom>
              <a:avLst/>
              <a:gdLst/>
              <a:ahLst/>
              <a:cxnLst/>
              <a:rect l="l" t="t" r="r" b="b"/>
              <a:pathLst>
                <a:path w="24384000" h="4504309">
                  <a:moveTo>
                    <a:pt x="0" y="0"/>
                  </a:moveTo>
                  <a:lnTo>
                    <a:pt x="24384000" y="0"/>
                  </a:lnTo>
                  <a:lnTo>
                    <a:pt x="24384000" y="4504309"/>
                  </a:lnTo>
                  <a:lnTo>
                    <a:pt x="0" y="4504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46" b="-46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45804" y="4776940"/>
            <a:ext cx="16580196" cy="803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625"/>
              </a:lnSpc>
            </a:pPr>
            <a:r>
              <a:rPr lang="en-US" sz="5312" b="1" dirty="0">
                <a:solidFill>
                  <a:srgbClr val="5B6E8C"/>
                </a:solidFill>
                <a:latin typeface="Alexandria Medium"/>
                <a:ea typeface="Alexandria Medium"/>
                <a:cs typeface="Alexandria Medium"/>
                <a:sym typeface="Alexandria Medium"/>
              </a:rPr>
              <a:t>Conclusion: Empowering Data-Driven Decisions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5804" y="5950744"/>
            <a:ext cx="16396392" cy="50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25">
                <a:solidFill>
                  <a:srgbClr val="5B6E8C"/>
                </a:solidFill>
                <a:latin typeface="Arimo"/>
                <a:ea typeface="Arimo"/>
                <a:cs typeface="Arimo"/>
                <a:sym typeface="Arimo"/>
              </a:rPr>
              <a:t>This comprehensive online sales dashboard is an invaluable tool for interactive business monitoring and strategic planning.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45804" y="6897072"/>
            <a:ext cx="134988" cy="134988"/>
            <a:chOff x="0" y="0"/>
            <a:chExt cx="179984" cy="179984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179959" cy="179959"/>
            </a:xfrm>
            <a:custGeom>
              <a:avLst/>
              <a:gdLst/>
              <a:ahLst/>
              <a:cxnLst/>
              <a:rect l="l" t="t" r="r" b="b"/>
              <a:pathLst>
                <a:path w="179959" h="179959">
                  <a:moveTo>
                    <a:pt x="0" y="0"/>
                  </a:moveTo>
                  <a:lnTo>
                    <a:pt x="179959" y="0"/>
                  </a:lnTo>
                  <a:lnTo>
                    <a:pt x="179959" y="179959"/>
                  </a:lnTo>
                  <a:lnTo>
                    <a:pt x="0" y="1799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4" b="-14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338415" y="6662737"/>
            <a:ext cx="4858198" cy="1774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25">
                <a:solidFill>
                  <a:srgbClr val="5B6E8C"/>
                </a:solidFill>
                <a:latin typeface="Arimo"/>
                <a:ea typeface="Arimo"/>
                <a:cs typeface="Arimo"/>
                <a:sym typeface="Arimo"/>
              </a:rPr>
              <a:t>It enables stakeholders to quickly identify high-performing categories and regions, facilitating focused investment and resource allocation.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518519" y="6897072"/>
            <a:ext cx="134988" cy="134988"/>
            <a:chOff x="0" y="0"/>
            <a:chExt cx="179984" cy="179984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179959" cy="179959"/>
            </a:xfrm>
            <a:custGeom>
              <a:avLst/>
              <a:gdLst/>
              <a:ahLst/>
              <a:cxnLst/>
              <a:rect l="l" t="t" r="r" b="b"/>
              <a:pathLst>
                <a:path w="179959" h="179959">
                  <a:moveTo>
                    <a:pt x="0" y="0"/>
                  </a:moveTo>
                  <a:lnTo>
                    <a:pt x="179959" y="0"/>
                  </a:lnTo>
                  <a:lnTo>
                    <a:pt x="179959" y="179959"/>
                  </a:lnTo>
                  <a:lnTo>
                    <a:pt x="0" y="1799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4" b="-14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911130" y="6662737"/>
            <a:ext cx="4858198" cy="2196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25">
                <a:solidFill>
                  <a:srgbClr val="5B6E8C"/>
                </a:solidFill>
                <a:latin typeface="Arimo"/>
                <a:ea typeface="Arimo"/>
                <a:cs typeface="Arimo"/>
                <a:sym typeface="Arimo"/>
              </a:rPr>
              <a:t>By providing clear, actionable insights, the dashboard supports data-driven decision-making, ultimately propelling sales growth and optimising operational efficiency.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2091245" y="6897072"/>
            <a:ext cx="134988" cy="134988"/>
            <a:chOff x="0" y="0"/>
            <a:chExt cx="179984" cy="179984"/>
          </a:xfrm>
        </p:grpSpPr>
        <p:sp>
          <p:nvSpPr>
            <p:cNvPr id="17" name="Freeform 17" descr="preencoded.png"/>
            <p:cNvSpPr/>
            <p:nvPr/>
          </p:nvSpPr>
          <p:spPr>
            <a:xfrm>
              <a:off x="0" y="0"/>
              <a:ext cx="179959" cy="179959"/>
            </a:xfrm>
            <a:custGeom>
              <a:avLst/>
              <a:gdLst/>
              <a:ahLst/>
              <a:cxnLst/>
              <a:rect l="l" t="t" r="r" b="b"/>
              <a:pathLst>
                <a:path w="179959" h="179959">
                  <a:moveTo>
                    <a:pt x="0" y="0"/>
                  </a:moveTo>
                  <a:lnTo>
                    <a:pt x="179959" y="0"/>
                  </a:lnTo>
                  <a:lnTo>
                    <a:pt x="179959" y="179959"/>
                  </a:lnTo>
                  <a:lnTo>
                    <a:pt x="0" y="1799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4" b="-14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2483856" y="6662737"/>
            <a:ext cx="4858198" cy="1352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125">
                <a:solidFill>
                  <a:srgbClr val="5B6E8C"/>
                </a:solidFill>
                <a:latin typeface="Arimo"/>
                <a:ea typeface="Arimo"/>
                <a:cs typeface="Arimo"/>
                <a:sym typeface="Arimo"/>
              </a:rPr>
              <a:t>This project demonstrates the power of Power BI in transforming raw data into strategic intelligence.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473</Words>
  <Application>Microsoft Office PowerPoint</Application>
  <PresentationFormat>Custom</PresentationFormat>
  <Paragraphs>61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Alexandria Medium</vt:lpstr>
      <vt:lpstr>Arimo</vt:lpstr>
      <vt:lpstr>Arimo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Online-Sales-Dashboard.pptx</dc:title>
  <cp:lastModifiedBy>Nigam Mehta</cp:lastModifiedBy>
  <cp:revision>2</cp:revision>
  <dcterms:created xsi:type="dcterms:W3CDTF">2006-08-16T00:00:00Z</dcterms:created>
  <dcterms:modified xsi:type="dcterms:W3CDTF">2026-02-17T10:25:12Z</dcterms:modified>
  <dc:identifier>DAHBkgG1Q9Q</dc:identifier>
</cp:coreProperties>
</file>